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315" r:id="rId6"/>
    <p:sldId id="307" r:id="rId7"/>
    <p:sldId id="318" r:id="rId8"/>
    <p:sldId id="317" r:id="rId9"/>
    <p:sldId id="326" r:id="rId10"/>
    <p:sldId id="327" r:id="rId11"/>
    <p:sldId id="328" r:id="rId12"/>
    <p:sldId id="320" r:id="rId13"/>
    <p:sldId id="321" r:id="rId14"/>
    <p:sldId id="330" r:id="rId15"/>
    <p:sldId id="323" r:id="rId16"/>
    <p:sldId id="322" r:id="rId17"/>
    <p:sldId id="331" r:id="rId18"/>
    <p:sldId id="333" r:id="rId19"/>
    <p:sldId id="336" r:id="rId20"/>
    <p:sldId id="335" r:id="rId21"/>
    <p:sldId id="332" r:id="rId22"/>
    <p:sldId id="337" r:id="rId23"/>
    <p:sldId id="338" r:id="rId24"/>
    <p:sldId id="339" r:id="rId25"/>
    <p:sldId id="340" r:id="rId26"/>
    <p:sldId id="342" r:id="rId27"/>
    <p:sldId id="348" r:id="rId28"/>
    <p:sldId id="349" r:id="rId29"/>
    <p:sldId id="343" r:id="rId30"/>
    <p:sldId id="344" r:id="rId31"/>
    <p:sldId id="350" r:id="rId32"/>
    <p:sldId id="345" r:id="rId33"/>
    <p:sldId id="353" r:id="rId34"/>
    <p:sldId id="354" r:id="rId35"/>
    <p:sldId id="351" r:id="rId36"/>
    <p:sldId id="346" r:id="rId37"/>
    <p:sldId id="357" r:id="rId38"/>
    <p:sldId id="356" r:id="rId39"/>
    <p:sldId id="359" r:id="rId40"/>
    <p:sldId id="360" r:id="rId41"/>
    <p:sldId id="361" r:id="rId42"/>
    <p:sldId id="347" r:id="rId43"/>
    <p:sldId id="362" r:id="rId44"/>
    <p:sldId id="366" r:id="rId45"/>
    <p:sldId id="363" r:id="rId46"/>
    <p:sldId id="365" r:id="rId47"/>
    <p:sldId id="329" r:id="rId48"/>
    <p:sldId id="367" r:id="rId49"/>
    <p:sldId id="368" r:id="rId50"/>
    <p:sldId id="370" r:id="rId51"/>
    <p:sldId id="369" r:id="rId52"/>
    <p:sldId id="364" r:id="rId53"/>
    <p:sldId id="371" r:id="rId54"/>
    <p:sldId id="372" r:id="rId55"/>
    <p:sldId id="334" r:id="rId56"/>
    <p:sldId id="373" r:id="rId57"/>
    <p:sldId id="308" r:id="rId58"/>
    <p:sldId id="316" r:id="rId59"/>
    <p:sldId id="293" r:id="rId60"/>
    <p:sldId id="306" r:id="rId6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27/01/2026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A679-CE06-9D11-4088-69773CB2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2CDE-94AE-2F59-C081-7064204B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C198C-1C48-B3C1-3730-972E74B0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B4E-0762-5A65-1DE1-998DFDF9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uma falha de hardware ou incêndio real.</a:t>
            </a:r>
          </a:p>
          <a:p>
            <a:endParaRPr lang="pt-BR" dirty="0"/>
          </a:p>
          <a:p>
            <a:r>
              <a:rPr lang="pt-BR" dirty="0"/>
              <a:t>outlier é um </a:t>
            </a:r>
            <a:r>
              <a:rPr lang="pt-BR" b="1" dirty="0"/>
              <a:t>ruído</a:t>
            </a:r>
            <a:r>
              <a:rPr lang="pt-BR" dirty="0"/>
              <a:t> (erro de sensor/digitação) ou é um </a:t>
            </a:r>
            <a:r>
              <a:rPr lang="pt-BR" b="1" dirty="0"/>
              <a:t>insight</a:t>
            </a:r>
            <a:r>
              <a:rPr lang="pt-BR" dirty="0"/>
              <a:t> (um caso raro que preciso estudar)?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78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8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02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4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83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Boxplot</a:t>
            </a:r>
            <a:r>
              <a:rPr lang="pt-BR" dirty="0"/>
              <a:t> (IQR) -&gt; usado quando as dados tem distribuições assimétricas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1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BE96-2C19-C317-F345-A0F58B3A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9F738-3641-982D-DF14-18CC25D5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1A17-E161-087C-8FF0-420CD8108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E132E-3E69-8E11-2C3C-D362D683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4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3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051A-A66A-B286-1A74-E308F264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327E-B406-7B9D-0E9B-F7881E75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19ACF-7FA1-B46B-AACB-195955807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que sabemos como detectar </a:t>
            </a:r>
            <a:r>
              <a:rPr lang="pt-BR" i="1" dirty="0"/>
              <a:t>outliers</a:t>
            </a:r>
            <a:r>
              <a:rPr lang="pt-BR" dirty="0"/>
              <a:t>, veremos como removê-los dos dados.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479F-5E22-C1A5-F869-73193D8A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0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Detectar </a:t>
            </a:r>
            <a:r>
              <a:rPr lang="pt-BR" b="1" dirty="0" err="1"/>
              <a:t>multicolinearidade</a:t>
            </a:r>
            <a:r>
              <a:rPr lang="pt-BR" dirty="0"/>
              <a:t> durante a </a:t>
            </a:r>
            <a:r>
              <a:rPr lang="pt-BR" b="1" dirty="0"/>
              <a:t>EDA (</a:t>
            </a:r>
            <a:r>
              <a:rPr lang="pt-BR" b="1" dirty="0" err="1"/>
              <a:t>Exploratory</a:t>
            </a:r>
            <a:r>
              <a:rPr lang="pt-BR" b="1" dirty="0"/>
              <a:t> Data </a:t>
            </a:r>
            <a:r>
              <a:rPr lang="pt-BR" b="1" dirty="0" err="1"/>
              <a:t>Analysis</a:t>
            </a:r>
            <a:r>
              <a:rPr lang="pt-BR" b="1" dirty="0"/>
              <a:t>)</a:t>
            </a:r>
            <a:r>
              <a:rPr lang="pt-BR" dirty="0"/>
              <a:t> é importante porque ela afeta tanto a </a:t>
            </a:r>
            <a:r>
              <a:rPr lang="pt-BR" b="1" dirty="0"/>
              <a:t>interpretação</a:t>
            </a:r>
            <a:r>
              <a:rPr lang="pt-BR" dirty="0"/>
              <a:t> quanto o </a:t>
            </a:r>
            <a:r>
              <a:rPr lang="pt-BR" b="1" dirty="0"/>
              <a:t>desempenho</a:t>
            </a:r>
            <a:r>
              <a:rPr lang="pt-BR" dirty="0"/>
              <a:t> dos modelos — e geralmente passa despercebida se você só “jogar o modelo e ver o score”.</a:t>
            </a:r>
          </a:p>
          <a:p>
            <a:r>
              <a:rPr lang="pt-BR" dirty="0"/>
              <a:t>Principais motivos 👇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🔍 1. Interpretação dos coeficientes fica comprometida</a:t>
            </a:r>
          </a:p>
          <a:p>
            <a:r>
              <a:rPr lang="pt-BR" dirty="0"/>
              <a:t>Em modelos lineares (regressão linear, logística, </a:t>
            </a:r>
            <a:r>
              <a:rPr lang="pt-BR" dirty="0" err="1"/>
              <a:t>GLMs</a:t>
            </a:r>
            <a:r>
              <a:rPr lang="pt-BR" dirty="0"/>
              <a:t>):</a:t>
            </a:r>
          </a:p>
          <a:p>
            <a:r>
              <a:rPr lang="pt-BR" dirty="0"/>
              <a:t>Variáveis altamente correlacionadas “competem” entre si</a:t>
            </a:r>
          </a:p>
          <a:p>
            <a:r>
              <a:rPr lang="pt-BR" dirty="0"/>
              <a:t>Os coeficientes tornam-se </a:t>
            </a:r>
            <a:r>
              <a:rPr lang="pt-BR" b="1" dirty="0"/>
              <a:t>instáveis</a:t>
            </a:r>
            <a:endParaRPr lang="pt-BR" dirty="0"/>
          </a:p>
          <a:p>
            <a:r>
              <a:rPr lang="pt-BR" dirty="0"/>
              <a:t>Pequenas mudanças nos dados → grandes mudanças nos pesos</a:t>
            </a:r>
          </a:p>
          <a:p>
            <a:r>
              <a:rPr lang="pt-BR" dirty="0"/>
              <a:t>Fica difícil dizer </a:t>
            </a:r>
            <a:r>
              <a:rPr lang="pt-BR" b="1" dirty="0"/>
              <a:t>qual variável realmente explica o fenômeno</a:t>
            </a:r>
            <a:endParaRPr lang="pt-BR" dirty="0"/>
          </a:p>
          <a:p>
            <a:r>
              <a:rPr lang="pt-BR" dirty="0"/>
              <a:t>👉 Você pode ter coeficientes com sinal inesperado ou valores absurdos.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📉 2. Aumenta a variância das estimativas</a:t>
            </a:r>
          </a:p>
          <a:p>
            <a:r>
              <a:rPr lang="pt-BR" dirty="0"/>
              <a:t>A </a:t>
            </a:r>
            <a:r>
              <a:rPr lang="pt-BR" dirty="0" err="1"/>
              <a:t>multicolinearidade</a:t>
            </a:r>
            <a:r>
              <a:rPr lang="pt-BR" dirty="0"/>
              <a:t> </a:t>
            </a:r>
            <a:r>
              <a:rPr lang="pt-BR" b="1" dirty="0"/>
              <a:t>infla a variância</a:t>
            </a:r>
            <a:r>
              <a:rPr lang="pt-BR" dirty="0"/>
              <a:t> dos coeficientes:</a:t>
            </a:r>
          </a:p>
          <a:p>
            <a:r>
              <a:rPr lang="pt-BR" dirty="0"/>
              <a:t>Intervalos de confiança mais largos</a:t>
            </a:r>
          </a:p>
          <a:p>
            <a:r>
              <a:rPr lang="pt-BR" dirty="0"/>
              <a:t>Testes estatísticos menos confiáveis</a:t>
            </a:r>
          </a:p>
          <a:p>
            <a:r>
              <a:rPr lang="pt-BR" dirty="0"/>
              <a:t>Variáveis relevantes podem parecer “não significativas”</a:t>
            </a:r>
          </a:p>
          <a:p>
            <a:r>
              <a:rPr lang="pt-BR" dirty="0"/>
              <a:t>Isso é especialmente crítico em análises inferenciais.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🤖 3. Pode prejudicar o desempenho e a generalização</a:t>
            </a:r>
          </a:p>
          <a:p>
            <a:r>
              <a:rPr lang="pt-BR" dirty="0"/>
              <a:t>Dependendo do modelo:</a:t>
            </a:r>
          </a:p>
          <a:p>
            <a:r>
              <a:rPr lang="pt-BR" dirty="0"/>
              <a:t>Modelos lineares → mais sensíveis</a:t>
            </a:r>
          </a:p>
          <a:p>
            <a:r>
              <a:rPr lang="pt-BR" dirty="0"/>
              <a:t>Regularização (Ridge, Lasso) ajuda, mas </a:t>
            </a:r>
            <a:r>
              <a:rPr lang="pt-BR" b="1" dirty="0"/>
              <a:t>não elimina o problema conceitual</a:t>
            </a:r>
            <a:endParaRPr lang="pt-BR" dirty="0"/>
          </a:p>
          <a:p>
            <a:r>
              <a:rPr lang="pt-BR" dirty="0"/>
              <a:t>Pode levar a </a:t>
            </a:r>
            <a:r>
              <a:rPr lang="pt-BR" b="1" dirty="0" err="1"/>
              <a:t>overfitting</a:t>
            </a:r>
            <a:r>
              <a:rPr lang="pt-BR" dirty="0"/>
              <a:t> em alguns cenários</a:t>
            </a:r>
          </a:p>
          <a:p>
            <a:r>
              <a:rPr lang="pt-BR" dirty="0"/>
              <a:t>Mesmo que a métrica não caia muito, o modelo fica frágil.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🧠 4. Indica redundância de informação</a:t>
            </a:r>
          </a:p>
          <a:p>
            <a:r>
              <a:rPr lang="pt-BR" dirty="0"/>
              <a:t>Alta correlação geralmente significa:</a:t>
            </a:r>
          </a:p>
          <a:p>
            <a:r>
              <a:rPr lang="pt-BR" dirty="0"/>
              <a:t>Variáveis carregando </a:t>
            </a:r>
            <a:r>
              <a:rPr lang="pt-BR" b="1" dirty="0"/>
              <a:t>a mesma informação</a:t>
            </a:r>
            <a:endParaRPr lang="pt-BR" dirty="0"/>
          </a:p>
          <a:p>
            <a:r>
              <a:rPr lang="pt-BR" dirty="0"/>
              <a:t>Features desnecessárias</a:t>
            </a:r>
          </a:p>
          <a:p>
            <a:r>
              <a:rPr lang="pt-BR" dirty="0"/>
              <a:t>Espaço de características mal projetado</a:t>
            </a:r>
          </a:p>
          <a:p>
            <a:r>
              <a:rPr lang="pt-BR" dirty="0"/>
              <a:t>👉 Isso abre oportunidades para:</a:t>
            </a:r>
          </a:p>
          <a:p>
            <a:r>
              <a:rPr lang="pt-BR" dirty="0"/>
              <a:t>Remoção de variáveis</a:t>
            </a:r>
          </a:p>
          <a:p>
            <a:r>
              <a:rPr lang="pt-BR" dirty="0"/>
              <a:t>Combinação de features</a:t>
            </a:r>
          </a:p>
          <a:p>
            <a:r>
              <a:rPr lang="pt-BR" dirty="0"/>
              <a:t>PCA ou outras reduções de dimensionalidade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🛠️ 5. Orienta decisões ainda na EDA</a:t>
            </a:r>
          </a:p>
          <a:p>
            <a:r>
              <a:rPr lang="pt-BR" dirty="0"/>
              <a:t>Detectar cedo permite:</a:t>
            </a:r>
          </a:p>
          <a:p>
            <a:r>
              <a:rPr lang="pt-BR" dirty="0"/>
              <a:t>Escolher melhor quais variáveis manter</a:t>
            </a:r>
          </a:p>
          <a:p>
            <a:r>
              <a:rPr lang="pt-BR" dirty="0"/>
              <a:t>Definir transformações (diferença, razão, log, etc.)</a:t>
            </a:r>
          </a:p>
          <a:p>
            <a:r>
              <a:rPr lang="pt-BR" dirty="0"/>
              <a:t>Decidir entre interpretação </a:t>
            </a:r>
            <a:r>
              <a:rPr lang="pt-BR" dirty="0" err="1"/>
              <a:t>vs</a:t>
            </a:r>
            <a:r>
              <a:rPr lang="pt-BR" dirty="0"/>
              <a:t> performance</a:t>
            </a:r>
          </a:p>
          <a:p>
            <a:r>
              <a:rPr lang="pt-BR" dirty="0"/>
              <a:t>Evitar surpresas na fase de modelagem</a:t>
            </a:r>
          </a:p>
          <a:p>
            <a:br>
              <a:rPr lang="pt-BR" dirty="0"/>
            </a:br>
            <a:endParaRPr lang="pt-BR" dirty="0"/>
          </a:p>
          <a:p>
            <a:r>
              <a:rPr lang="pt-BR" b="1" dirty="0"/>
              <a:t>Em resumo (frase de slide):</a:t>
            </a:r>
          </a:p>
          <a:p>
            <a:r>
              <a:rPr lang="pt-BR" b="1" dirty="0"/>
              <a:t>A </a:t>
            </a:r>
            <a:r>
              <a:rPr lang="pt-BR" b="1" dirty="0" err="1"/>
              <a:t>multicolinearidade</a:t>
            </a:r>
            <a:r>
              <a:rPr lang="pt-BR" b="1" dirty="0"/>
              <a:t> dificulta a interpretação dos modelos, aumenta a incerteza das estimativas e revela redundância entre variáveis — por isso deve ser identificada ainda na EDA.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8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 Perigo da "</a:t>
            </a:r>
            <a:r>
              <a:rPr lang="pt-BR" b="1" dirty="0" err="1"/>
              <a:t>Multicolinearidade</a:t>
            </a:r>
            <a:r>
              <a:rPr lang="pt-BR" b="1" dirty="0"/>
              <a:t>":</a:t>
            </a:r>
            <a:r>
              <a:rPr lang="pt-BR" dirty="0"/>
              <a:t> se duas variáveis têm correlação </a:t>
            </a:r>
            <a:r>
              <a:rPr lang="pt-BR" b="1" dirty="0"/>
              <a:t>0.99</a:t>
            </a:r>
            <a:r>
              <a:rPr lang="pt-BR" dirty="0"/>
              <a:t> (como "Temperatura em Celsius" e "Temperatura em Fahrenheit"), não precisamos de ambas. Manter as duas é redundância de dados e desperdício de processamento.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48C73-FE80-5A0E-AAB2-6D53AC5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E4991-67A5-838C-479A-DBC8EEE2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E5373-528E-2363-FE2C-9960A8C1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398A-7ACA-77A5-3109-0D06C4E6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5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9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55B7-5069-F4EA-7D8D-C2E11DE6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BEDFA-01C1-8616-0BC3-58DC0D44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64029-3D6C-E721-56B6-DF4DCC5A7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A68BD-068A-E78C-86BD-39777B2E9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2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Referencias</a:t>
            </a:r>
          </a:p>
          <a:p>
            <a:r>
              <a:rPr lang="pt-BR" dirty="0">
                <a:hlinkClick r:id="rId3"/>
              </a:rPr>
              <a:t>[1] https://www.kaggle.com/code/imoore/intro-to-exploratory-data-analysis-eda-in-python</a:t>
            </a:r>
            <a:endParaRPr lang="pt-BR" dirty="0"/>
          </a:p>
          <a:p>
            <a:r>
              <a:rPr lang="pt-BR" dirty="0"/>
              <a:t>[2] https://www.kaggle.com/code/rpsuraj/outlier-detection-techniques-simplified</a:t>
            </a:r>
          </a:p>
          <a:p>
            <a:r>
              <a:rPr lang="pt-BR" dirty="0"/>
              <a:t>[3] https://towardsdatascience.com/an-extensive-guide-to-exploratory-data-analysis-ddd99a03199e/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340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usando apenas os dados do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 Isso é válido para qualquer pré-processamento/transformação de dados.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584B-8FBE-21E9-6AE6-F0FDF597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1026" name="Picture 2" descr="SAS Blogs">
            <a:extLst>
              <a:ext uri="{FF2B5EF4-FFF2-40B4-BE49-F238E27FC236}">
                <a16:creationId xmlns:a16="http://schemas.microsoft.com/office/drawing/2014/main" id="{312D07F9-60DA-54BC-529A-7078262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" y="1695404"/>
            <a:ext cx="6329118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ny Statistics Inside joke about Outliers and Distribution Art Board Print">
            <a:extLst>
              <a:ext uri="{FF2B5EF4-FFF2-40B4-BE49-F238E27FC236}">
                <a16:creationId xmlns:a16="http://schemas.microsoft.com/office/drawing/2014/main" id="{0C8CC104-44D8-7480-0F2C-F9BEE10D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" b="3570"/>
          <a:stretch>
            <a:fillRect/>
          </a:stretch>
        </p:blipFill>
        <p:spPr bwMode="auto">
          <a:xfrm>
            <a:off x="7778480" y="1695404"/>
            <a:ext cx="3825691" cy="47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F0B46-6226-13F7-EC9D-74AC9948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E1AA-B444-FC34-4F1C-87004E04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i="1" dirty="0"/>
              <a:t>outlier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691A-1BCA-D64A-7DBC-9DB1030D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1" y="1825624"/>
            <a:ext cx="6433457" cy="5032375"/>
          </a:xfrm>
        </p:spPr>
        <p:txBody>
          <a:bodyPr>
            <a:normAutofit/>
          </a:bodyPr>
          <a:lstStyle/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é uma observação que foge muito do padrão dos dados, ou seja, um valor extremamente diferente da maioria.</a:t>
            </a:r>
          </a:p>
          <a:p>
            <a:r>
              <a:rPr lang="pt-BR" dirty="0"/>
              <a:t>Um </a:t>
            </a:r>
            <a:r>
              <a:rPr lang="pt-BR" i="1" dirty="0"/>
              <a:t>outlier</a:t>
            </a:r>
            <a:r>
              <a:rPr lang="pt-BR" dirty="0"/>
              <a:t> pode 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erro de medição ou registro (e.g., digitação),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 de processamento dos dados (e.g., </a:t>
            </a:r>
            <a:r>
              <a:rPr lang="en-US" dirty="0" err="1"/>
              <a:t>conversão</a:t>
            </a:r>
            <a:r>
              <a:rPr lang="en-US" dirty="0"/>
              <a:t> </a:t>
            </a:r>
            <a:r>
              <a:rPr lang="en-US" dirty="0" err="1"/>
              <a:t>errada</a:t>
            </a:r>
            <a:r>
              <a:rPr lang="en-US" dirty="0"/>
              <a:t> de </a:t>
            </a:r>
            <a:r>
              <a:rPr lang="en-US" dirty="0" err="1"/>
              <a:t>unidade</a:t>
            </a:r>
            <a:r>
              <a:rPr lang="en-US" dirty="0"/>
              <a:t>)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valor raro, mas válido (e.g., uma fraude),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uma cauda longa (distribuição assimétrica),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 um valor de um grupo/classe diferente.</a:t>
            </a:r>
          </a:p>
        </p:txBody>
      </p:sp>
      <p:pic>
        <p:nvPicPr>
          <p:cNvPr id="3074" name="Picture 2" descr="Encontrando valores outliers | by Paulo Victor dos Santos Tavares | Medium">
            <a:extLst>
              <a:ext uri="{FF2B5EF4-FFF2-40B4-BE49-F238E27FC236}">
                <a16:creationId xmlns:a16="http://schemas.microsoft.com/office/drawing/2014/main" id="{EAB14887-FA16-BCA7-4247-186D1C38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19244" r="15860" b="12254"/>
          <a:stretch>
            <a:fillRect/>
          </a:stretch>
        </p:blipFill>
        <p:spPr bwMode="auto">
          <a:xfrm>
            <a:off x="418047" y="2460965"/>
            <a:ext cx="5013925" cy="3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699E-3F01-BD0C-A687-ADBDCA09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9FE-17A9-CFAD-1B44-2524896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5A50-2573-8A48-5735-458CC76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255828" cy="5032376"/>
          </a:xfrm>
        </p:spPr>
        <p:txBody>
          <a:bodyPr>
            <a:normAutofit/>
          </a:bodyPr>
          <a:lstStyle/>
          <a:p>
            <a:r>
              <a:rPr lang="pt-BR" dirty="0"/>
              <a:t>Distorcem estatísticas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Afetam média, desvio padrão e correlações.</a:t>
            </a:r>
          </a:p>
          <a:p>
            <a:r>
              <a:rPr lang="pt-BR" dirty="0"/>
              <a:t>Prejudicam visualizações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Esticam a escala e escondem padrões reais.</a:t>
            </a:r>
          </a:p>
          <a:p>
            <a:r>
              <a:rPr lang="pt-BR" dirty="0"/>
              <a:t>Impactam modelos de ML, especialmente os baseados em distância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Geram modelos enviesados e de pior desempenho.</a:t>
            </a:r>
          </a:p>
          <a:p>
            <a:r>
              <a:rPr lang="pt-BR" dirty="0"/>
              <a:t>Porém, podem revelar informação importante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Outliers podem revelar evento raro relevante como fraude, falha em sistemas, ataques cibernéticos.</a:t>
            </a:r>
          </a:p>
        </p:txBody>
      </p:sp>
    </p:spTree>
    <p:extLst>
      <p:ext uri="{BB962C8B-B14F-4D97-AF65-F5344CB8AC3E}">
        <p14:creationId xmlns:p14="http://schemas.microsoft.com/office/powerpoint/2010/main" val="1290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192-9E8E-7091-1248-56280CB4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64A2-53D2-3D4F-D93B-A40510D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825624"/>
            <a:ext cx="6694714" cy="5032375"/>
          </a:xfrm>
        </p:spPr>
        <p:txBody>
          <a:bodyPr>
            <a:normAutofit/>
          </a:bodyPr>
          <a:lstStyle/>
          <a:p>
            <a:r>
              <a:rPr lang="pt-BR" dirty="0"/>
              <a:t>O post diz que a média salarial de quem largou Harvard é maior que a de quem se formou. </a:t>
            </a:r>
          </a:p>
          <a:p>
            <a:r>
              <a:rPr lang="pt-BR" dirty="0"/>
              <a:t>Porém, largar a faculdade, provavelmente, não deixará vocês bilionários. </a:t>
            </a:r>
          </a:p>
          <a:p>
            <a:r>
              <a:rPr lang="pt-BR" dirty="0"/>
              <a:t>O dado está correto, mas ele é uma </a:t>
            </a:r>
            <a:r>
              <a:rPr lang="pt-BR" b="1" dirty="0"/>
              <a:t>exceção</a:t>
            </a:r>
            <a:r>
              <a:rPr lang="pt-BR" dirty="0"/>
              <a:t> (não um erro) tão grande que destrói a representatividade da média.</a:t>
            </a:r>
          </a:p>
        </p:txBody>
      </p:sp>
      <p:pic>
        <p:nvPicPr>
          <p:cNvPr id="1026" name="Picture 2" descr="come on do math : r/memes">
            <a:extLst>
              <a:ext uri="{FF2B5EF4-FFF2-40B4-BE49-F238E27FC236}">
                <a16:creationId xmlns:a16="http://schemas.microsoft.com/office/drawing/2014/main" id="{2DD01D0F-B7C7-EEBC-1DCC-7535DE88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858282"/>
            <a:ext cx="4634593" cy="46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4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4AC-550F-2E7D-F229-EBC79521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eles causam?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0318-1C89-94DD-4DB7-79769EC3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7" y="1825624"/>
            <a:ext cx="5802086" cy="5032375"/>
          </a:xfrm>
        </p:spPr>
        <p:txBody>
          <a:bodyPr/>
          <a:lstStyle/>
          <a:p>
            <a:r>
              <a:rPr lang="pt-BR" i="1" dirty="0"/>
              <a:t>Outliers</a:t>
            </a:r>
            <a:r>
              <a:rPr lang="pt-BR" dirty="0"/>
              <a:t> são exceções. </a:t>
            </a:r>
          </a:p>
          <a:p>
            <a:r>
              <a:rPr lang="pt-BR" dirty="0"/>
              <a:t>Porém, exceções não são necessariamente erros.</a:t>
            </a:r>
            <a:endParaRPr lang="en-US" dirty="0"/>
          </a:p>
          <a:p>
            <a:r>
              <a:rPr lang="en-US" dirty="0"/>
              <a:t>Nunca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removê-los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ignorá-los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8F8D-86DF-09E2-09E6-E487BE7E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825624"/>
            <a:ext cx="5236028" cy="285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E8608-6DDB-C7E5-172A-525CFF731ABD}"/>
              </a:ext>
            </a:extLst>
          </p:cNvPr>
          <p:cNvSpPr txBox="1"/>
          <p:nvPr/>
        </p:nvSpPr>
        <p:spPr>
          <a:xfrm>
            <a:off x="465363" y="4816576"/>
            <a:ext cx="5415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estivéssemos medindo a temperatura de um servidor e um sensor marcasse 500°C por um segundo, isso é um erro ou uma exceção que deve ser investigada?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r>
              <a:rPr lang="pt-BR" dirty="0"/>
              <a:t>De forma visual: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Histograma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boxplot</a:t>
            </a:r>
            <a:endParaRPr lang="pt-BR" dirty="0"/>
          </a:p>
          <a:p>
            <a:r>
              <a:rPr lang="pt-BR" dirty="0"/>
              <a:t>De forma estatística: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Z-score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IQR (intervalo interquartil)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Histograma</a:t>
            </a:r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[‘Price'].hist(bins=30)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OBS.: O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bins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e é </a:t>
            </a:r>
            <a:r>
              <a:rPr lang="en-US" dirty="0" err="1"/>
              <a:t>opcional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, é </a:t>
            </a:r>
            <a:r>
              <a:rPr lang="en-US" dirty="0" err="1"/>
              <a:t>igual</a:t>
            </a:r>
            <a:r>
              <a:rPr lang="en-US" dirty="0"/>
              <a:t> a 10.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20 a 30.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plt.hist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['</a:t>
            </a:r>
            <a:r>
              <a:rPr lang="pt-BR" dirty="0" err="1">
                <a:latin typeface="Consolas" panose="020B0609020204030204" pitchFamily="49" charset="0"/>
              </a:rPr>
              <a:t>Price</a:t>
            </a:r>
            <a:r>
              <a:rPr lang="pt-BR" dirty="0">
                <a:latin typeface="Consolas" panose="020B0609020204030204" pitchFamily="49" charset="0"/>
              </a:rPr>
              <a:t>'], </a:t>
            </a:r>
            <a:r>
              <a:rPr lang="pt-BR" dirty="0" err="1">
                <a:latin typeface="Consolas" panose="020B0609020204030204" pitchFamily="49" charset="0"/>
              </a:rPr>
              <a:t>bins</a:t>
            </a:r>
            <a:r>
              <a:rPr lang="pt-BR" dirty="0">
                <a:latin typeface="Consolas" panose="020B0609020204030204" pitchFamily="49" charset="0"/>
              </a:rPr>
              <a:t>=30,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plt.xlabel</a:t>
            </a:r>
            <a:r>
              <a:rPr lang="pt-BR" dirty="0">
                <a:latin typeface="Consolas" panose="020B0609020204030204" pitchFamily="49" charset="0"/>
              </a:rPr>
              <a:t>(‘Preço')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plt.ylabel</a:t>
            </a:r>
            <a:r>
              <a:rPr lang="pt-BR" dirty="0">
                <a:latin typeface="Consolas" panose="020B0609020204030204" pitchFamily="49" charset="0"/>
              </a:rPr>
              <a:t>('Frequência')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plt.title</a:t>
            </a:r>
            <a:r>
              <a:rPr lang="pt-BR" dirty="0">
                <a:latin typeface="Consolas" panose="020B0609020204030204" pitchFamily="49" charset="0"/>
              </a:rPr>
              <a:t>('Histograma do Preço')</a:t>
            </a:r>
          </a:p>
          <a:p>
            <a:pPr marL="457200" lvl="1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plt.show</a:t>
            </a:r>
            <a:r>
              <a:rPr lang="pt-BR" dirty="0">
                <a:latin typeface="Consolas" panose="020B06090202040302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parâmetros </a:t>
            </a:r>
            <a:r>
              <a:rPr lang="pt-BR" dirty="0" err="1">
                <a:latin typeface="Consolas" panose="020B0609020204030204" pitchFamily="49" charset="0"/>
              </a:rPr>
              <a:t>density</a:t>
            </a:r>
            <a:r>
              <a:rPr lang="pt-BR" dirty="0"/>
              <a:t> e </a:t>
            </a:r>
            <a:r>
              <a:rPr lang="pt-BR" dirty="0" err="1">
                <a:latin typeface="Consolas" panose="020B0609020204030204" pitchFamily="49" charset="0"/>
              </a:rPr>
              <a:t>cumulative</a:t>
            </a:r>
            <a:r>
              <a:rPr lang="pt-BR" dirty="0"/>
              <a:t> estimam a PDF e a CDF (padrão, </a:t>
            </a:r>
            <a:r>
              <a:rPr lang="pt-BR" dirty="0">
                <a:latin typeface="Consolas" panose="020B0609020204030204" pitchFamily="49" charset="0"/>
              </a:rPr>
              <a:t>False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4602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65ED-206E-365B-0153-99CE3C64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4FB-5288-7D54-F8B7-7A7DE5FE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A83A-8537-5171-F378-51FAC4FC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89" y="1825624"/>
            <a:ext cx="5894611" cy="5032375"/>
          </a:xfrm>
        </p:spPr>
        <p:txBody>
          <a:bodyPr>
            <a:normAutofit/>
          </a:bodyPr>
          <a:lstStyle/>
          <a:p>
            <a:r>
              <a:rPr lang="pt-BR" dirty="0"/>
              <a:t>Histogramas ajudam, mas não são precisos sozinhos.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Dependem do número de </a:t>
            </a:r>
            <a:r>
              <a:rPr lang="pt-BR" dirty="0" err="1"/>
              <a:t>bins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definem limites objetivos.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Um outlier pode “sumir” em um bin largo.</a:t>
            </a:r>
          </a:p>
          <a:p>
            <a:r>
              <a:rPr lang="pt-BR" dirty="0"/>
              <a:t>Eles são ótimos para uma visão geral, sugerem a presença, mas não devem ser usados para a decisão final.</a:t>
            </a:r>
          </a:p>
          <a:p>
            <a:r>
              <a:rPr lang="pt-BR" dirty="0"/>
              <a:t>O que fazer então?</a:t>
            </a:r>
          </a:p>
          <a:p>
            <a:endParaRPr lang="pt-BR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Outliers in Statistics: How to Find and Deal with Them in Your Data">
            <a:extLst>
              <a:ext uri="{FF2B5EF4-FFF2-40B4-BE49-F238E27FC236}">
                <a16:creationId xmlns:a16="http://schemas.microsoft.com/office/drawing/2014/main" id="{6A892D7C-AADC-34FB-014B-2D70FB35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514599"/>
            <a:ext cx="5644242" cy="28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716684" y="1825624"/>
            <a:ext cx="5303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inferior da caixa</a:t>
            </a:r>
            <a:r>
              <a:rPr lang="pt-BR" sz="2800" dirty="0"/>
              <a:t> → primeiro quartil (Q1): 25% dos dados estão abaixo desse valor.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 dentro da caixa </a:t>
            </a:r>
            <a:r>
              <a:rPr lang="pt-BR" sz="2800" dirty="0"/>
              <a:t>→ mediana (Q2): valor central dos dados. Metade dos valores está acima e metade abaixo.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Borda superior da caixa</a:t>
            </a:r>
            <a:r>
              <a:rPr lang="pt-BR" sz="2800" dirty="0"/>
              <a:t> → terceiro quartil (Q3): 75% dos dados estão abaixo desse valor.</a:t>
            </a:r>
          </a:p>
        </p:txBody>
      </p:sp>
    </p:spTree>
    <p:extLst>
      <p:ext uri="{BB962C8B-B14F-4D97-AF65-F5344CB8AC3E}">
        <p14:creationId xmlns:p14="http://schemas.microsoft.com/office/powerpoint/2010/main" val="4082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Caixa </a:t>
            </a:r>
            <a:r>
              <a:rPr lang="pt-BR" sz="2800" dirty="0"/>
              <a:t>→ intervalo interquartil (IQR = Q3-Q1): mostra a variabilidade dos dados em torno da mediana.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800" dirty="0"/>
              <a:t>Se a mediana estiver deslocada dentro da caixa, indica </a:t>
            </a:r>
            <a:r>
              <a:rPr lang="pt-BR" sz="2800" b="1" dirty="0"/>
              <a:t>assimetria</a:t>
            </a:r>
            <a:r>
              <a:rPr lang="pt-BR" sz="2800" dirty="0"/>
              <a:t> na distribuição.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2973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pPr marL="0" indent="0">
              <a:buNone/>
            </a:pPr>
            <a:r>
              <a:rPr lang="pt-BR" dirty="0"/>
              <a:t>Como interpretar o gráfico?</a:t>
            </a:r>
          </a:p>
        </p:txBody>
      </p:sp>
      <p:pic>
        <p:nvPicPr>
          <p:cNvPr id="5" name="Picture 2" descr="Boxplots using Matplotlib, Pandas, and Seaborn Libraries (Python)">
            <a:extLst>
              <a:ext uri="{FF2B5EF4-FFF2-40B4-BE49-F238E27FC236}">
                <a16:creationId xmlns:a16="http://schemas.microsoft.com/office/drawing/2014/main" id="{0A7655A9-2BB8-9DAA-97EF-8AD60C5A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520" r="1416" b="6137"/>
          <a:stretch>
            <a:fillRect/>
          </a:stretch>
        </p:blipFill>
        <p:spPr bwMode="auto">
          <a:xfrm>
            <a:off x="157843" y="2812368"/>
            <a:ext cx="6357257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9414E-7690-29B3-0E99-2CBD72DB7F02}"/>
              </a:ext>
            </a:extLst>
          </p:cNvPr>
          <p:cNvSpPr txBox="1"/>
          <p:nvPr/>
        </p:nvSpPr>
        <p:spPr>
          <a:xfrm>
            <a:off x="6650182" y="1825624"/>
            <a:ext cx="5370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Linhas que saem da caixa</a:t>
            </a:r>
            <a:r>
              <a:rPr lang="pt-BR" sz="2800" dirty="0"/>
              <a:t> → bigodes (</a:t>
            </a:r>
            <a:r>
              <a:rPr lang="pt-BR" sz="2800" i="1" dirty="0" err="1"/>
              <a:t>whiskers</a:t>
            </a:r>
            <a:r>
              <a:rPr lang="pt-BR" sz="2800" dirty="0"/>
              <a:t>): vão até o menor e maior valores que não são </a:t>
            </a:r>
            <a:r>
              <a:rPr lang="pt-BR" sz="2800" i="1" dirty="0" err="1"/>
              <a:t>outliers</a:t>
            </a:r>
            <a:r>
              <a:rPr lang="pt-BR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Os limites são geralmente definidos por: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Q1 − 1.5×IQR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Q3 + 1.5×IQR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Pontos fora dos bigodes </a:t>
            </a:r>
            <a:r>
              <a:rPr lang="pt-BR" sz="2800" dirty="0"/>
              <a:t>→ possíveis </a:t>
            </a:r>
            <a:r>
              <a:rPr lang="pt-BR" sz="2800" i="1" dirty="0" err="1"/>
              <a:t>outliers</a:t>
            </a:r>
            <a:r>
              <a:rPr lang="pt-BR" sz="2800" dirty="0"/>
              <a:t>: são os valores abaixo e acima dos intervalos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81350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0240-DBED-302C-6359-B82C2FD3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49D-5DD1-1F34-A15A-88F6B63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AF5C-FC96-BEE9-F3CF-9D0A8CC4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/>
              <a:t>Boxplot</a:t>
            </a:r>
            <a:endParaRPr lang="pt-BR" b="1" dirty="0"/>
          </a:p>
          <a:p>
            <a:r>
              <a:rPr lang="pt-BR" dirty="0"/>
              <a:t>Com pandas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['Year'].</a:t>
            </a:r>
            <a:r>
              <a:rPr lang="en-US" dirty="0" err="1">
                <a:latin typeface="Consolas" panose="020B0609020204030204" pitchFamily="49" charset="0"/>
              </a:rPr>
              <a:t>plot.box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/>
              <a:t>Com Matplotlib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)</a:t>
            </a:r>
            <a:endParaRPr lang="pt-BR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plt.boxplot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['Year'])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</a:rPr>
              <a:t>('Year')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</a:rPr>
              <a:t>('Valores')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</a:rPr>
              <a:t>('Boxplot do Year')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428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Mede quantos desvios-padrão um valor está distante da média da distribuição.</a:t>
                </a:r>
              </a:p>
              <a:p>
                <a:r>
                  <a:rPr lang="pt-BR" dirty="0"/>
                  <a:t>Assume que os dados seguem uma distribuição semelhante à normal.</a:t>
                </a:r>
              </a:p>
              <a:p>
                <a:r>
                  <a:rPr lang="pt-BR" dirty="0"/>
                  <a:t>99.7% dos valores estão dentro do intervalo de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Assim, assume-se que valores maiores do que +/- 3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são possíveis </a:t>
                </a:r>
                <a:r>
                  <a:rPr lang="pt-BR" i="1" dirty="0" err="1"/>
                  <a:t>outliers</a:t>
                </a:r>
                <a:r>
                  <a:rPr lang="pt-BR" dirty="0"/>
                  <a:t>, pois são valores raros.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3025" y="1825624"/>
                <a:ext cx="6688975" cy="5032375"/>
              </a:xfrm>
              <a:blipFill rotWithShape="0">
                <a:blip r:embed="rId2"/>
                <a:stretch>
                  <a:fillRect l="-1914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Z Scores (Z Value) &amp; Z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5346"/>
          <a:stretch/>
        </p:blipFill>
        <p:spPr bwMode="auto">
          <a:xfrm>
            <a:off x="415636" y="2288566"/>
            <a:ext cx="4771506" cy="38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23D27-E58B-4FF2-DC2A-A3EC7FAC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dirty="0"/>
                  <a:t>Z-score</a:t>
                </a:r>
              </a:p>
              <a:p>
                <a:r>
                  <a:rPr lang="pt-BR" dirty="0"/>
                  <a:t>Z-score de um valor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é calculado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indica a distância até a média: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→ valor igual à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→ 1 desvio-padrão acima da média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 → 2 desvios-padrão abaixo da média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3D23D27-E58B-4FF2-DC2A-A3EC7FAC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1825624"/>
                <a:ext cx="5807825" cy="5032375"/>
              </a:xfrm>
              <a:blipFill rotWithShape="0">
                <a:blip r:embed="rId2"/>
                <a:stretch>
                  <a:fillRect l="-2099" t="-1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Master NIR Outlier Detection in Food Manufactu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0317"/>
          <a:stretch/>
        </p:blipFill>
        <p:spPr bwMode="auto">
          <a:xfrm>
            <a:off x="127462" y="2366123"/>
            <a:ext cx="5968538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detectar </a:t>
            </a:r>
            <a:r>
              <a:rPr lang="pt-BR" i="1" dirty="0" err="1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Z-score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(include='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').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np.abs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stats.zscore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 = (</a:t>
            </a:r>
            <a:r>
              <a:rPr lang="pt-BR" dirty="0" err="1">
                <a:latin typeface="Consolas" panose="020B0609020204030204" pitchFamily="49" charset="0"/>
              </a:rPr>
              <a:t>z_scores</a:t>
            </a:r>
            <a:r>
              <a:rPr lang="pt-BR" dirty="0">
                <a:latin typeface="Consolas" panose="020B0609020204030204" pitchFamily="49" charset="0"/>
              </a:rPr>
              <a:t> &gt; 3).</a:t>
            </a:r>
            <a:r>
              <a:rPr lang="pt-BR" dirty="0" err="1">
                <a:latin typeface="Consolas" panose="020B0609020204030204" pitchFamily="49" charset="0"/>
              </a:rPr>
              <a:t>any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axis</a:t>
            </a:r>
            <a:r>
              <a:rPr lang="pt-BR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df_outliers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outliers_por_linha</a:t>
            </a:r>
            <a:r>
              <a:rPr lang="pt-BR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8873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0D2E-90CD-0147-9BD4-AEFA3D9C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</a:t>
            </a:r>
            <a:r>
              <a:rPr lang="pt-BR" dirty="0" err="1"/>
              <a:t>boxplot</a:t>
            </a:r>
            <a:r>
              <a:rPr lang="pt-BR" dirty="0"/>
              <a:t>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05BC-BEC5-E7AB-3253-7C4A1055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3171" cy="5032375"/>
          </a:xfrm>
        </p:spPr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Robusto a valores extremos, pois usa </a:t>
            </a:r>
            <a:r>
              <a:rPr lang="pt-BR" dirty="0" err="1"/>
              <a:t>quantis</a:t>
            </a:r>
            <a:r>
              <a:rPr lang="pt-BR" dirty="0"/>
              <a:t> e não média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mesmo com distribuições assimétricas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Fácil de interpretar visualmente (</a:t>
            </a:r>
            <a:r>
              <a:rPr lang="pt-BR" i="1" dirty="0" err="1"/>
              <a:t>boxplots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Não assume nenhuma distribuição específica dos dados, i.e., independente da forma da distribuição</a:t>
            </a:r>
          </a:p>
          <a:p>
            <a:r>
              <a:rPr lang="pt-BR" dirty="0"/>
              <a:t>Desvantagens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falhar em distribuições multimodais (vários picos)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fator 1.5 é empírico e pode não ser ideal em todos os contextos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Em conjuntos de dados grandes, pode definir muitos pontos como outliers ou não mostrar o verdadeiro intervalo dos dados em conjuntos menores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Ineficaz para conjuntos de dados pequenos, pois não representam a distribuição com precisão</a:t>
            </a:r>
          </a:p>
        </p:txBody>
      </p:sp>
    </p:spTree>
    <p:extLst>
      <p:ext uri="{BB962C8B-B14F-4D97-AF65-F5344CB8AC3E}">
        <p14:creationId xmlns:p14="http://schemas.microsoft.com/office/powerpoint/2010/main" val="257282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11E60-97D7-DBC9-9FE6-EB1069DF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CC6-79E6-492B-E81B-EF9B20BF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desvantagens: Z-score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Funciona bem quando os dados seguem uma distribuição aproximadamente normal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Permite comparar atributos em escalas diferentes (dados são padronizados)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Simples de calcular e interpretar</a:t>
                </a:r>
              </a:p>
              <a:p>
                <a:r>
                  <a:rPr lang="pt-BR" dirty="0"/>
                  <a:t>Desvantagens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Sensível a outliers, pois média e desvio-padrão são afetados por valores extremos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Não funciona bem com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Pode gerar muitos falsos positivos em distribuições assimétricas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Parâmetros são necessários: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da população devem ser conhecidos.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dirty="0"/>
                  <a:t>Caso contrário, devem ser usadas estimativas da amostra, o que pode ser um problema com </a:t>
                </a:r>
                <a:r>
                  <a:rPr lang="pt-BR" i="1" dirty="0" err="1"/>
                  <a:t>datasets</a:t>
                </a:r>
                <a:r>
                  <a:rPr lang="pt-BR" dirty="0"/>
                  <a:t> pequenos.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74391-3285-4F78-D90D-D068F0EA0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23171" cy="5032375"/>
              </a:xfrm>
              <a:blipFill>
                <a:blip r:embed="rId3"/>
                <a:stretch>
                  <a:fillRect l="-97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1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F632-6282-292B-2F7F-A488A69B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métodos para detecção de </a:t>
            </a:r>
            <a:r>
              <a:rPr lang="pt-BR" i="1" dirty="0"/>
              <a:t>outliers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FE1-4AE2-748B-0989-60E24E26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1825624"/>
            <a:ext cx="6085113" cy="5032375"/>
          </a:xfrm>
        </p:spPr>
        <p:txBody>
          <a:bodyPr/>
          <a:lstStyle/>
          <a:p>
            <a:r>
              <a:rPr lang="pt-BR" dirty="0"/>
              <a:t>Além de IQR e z-score, existem técnicas mais avançadas para detectar outliers, especialmente em dados complexos, multidimensionais ou não gaussianos.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algortimos</a:t>
            </a:r>
            <a:r>
              <a:rPr lang="en-US" dirty="0"/>
              <a:t> de ML: Isolation Forest, Local Outlier Factor, One-Class SVM, Autoencoders.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: </a:t>
            </a:r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Combina </a:t>
            </a:r>
            <a:r>
              <a:rPr lang="pt-BR" i="1" dirty="0" err="1"/>
              <a:t>boxplot</a:t>
            </a:r>
            <a:r>
              <a:rPr lang="pt-BR" dirty="0"/>
              <a:t> com densidade, destacando assimetrias.</a:t>
            </a:r>
            <a:endParaRPr lang="en-US" dirty="0"/>
          </a:p>
        </p:txBody>
      </p:sp>
      <p:pic>
        <p:nvPicPr>
          <p:cNvPr id="2050" name="Picture 2" descr="How to Interpret Violin Charts - LabXchange">
            <a:extLst>
              <a:ext uri="{FF2B5EF4-FFF2-40B4-BE49-F238E27FC236}">
                <a16:creationId xmlns:a16="http://schemas.microsoft.com/office/drawing/2014/main" id="{11364164-7F4D-03F3-93C9-6F600D1D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24" r="4667" b="5324"/>
          <a:stretch>
            <a:fillRect/>
          </a:stretch>
        </p:blipFill>
        <p:spPr bwMode="auto">
          <a:xfrm>
            <a:off x="304801" y="1997205"/>
            <a:ext cx="5387743" cy="40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772-B810-B031-B6AA-8CB020BF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3D27-E58B-4FF2-DC2A-A3EC7FAC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a distância interquartil (IQR)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Q1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].quantile(0.25)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Q3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].quantile(0.75)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IQR = Q3 - Q1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df_sem_outliers_iqr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~((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&lt; (Q1 - 1.5 * IQR)) |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 &gt; (Q3 + 1.5 * IQR))).any(axis=1)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/>
              <a:t>OBS</a:t>
            </a:r>
            <a:r>
              <a:rPr lang="en-US" sz="2200" dirty="0"/>
              <a:t>.: </a:t>
            </a:r>
            <a:r>
              <a:rPr lang="en-US" sz="2000" dirty="0">
                <a:latin typeface="Consolas" panose="020B0609020204030204" pitchFamily="49" charset="0"/>
              </a:rPr>
              <a:t>’any(axis=1)’ 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se qualquer coluna daquela linha for </a:t>
            </a:r>
            <a:r>
              <a:rPr lang="pt-BR" sz="2000" i="1" dirty="0"/>
              <a:t>outlier</a:t>
            </a:r>
            <a:r>
              <a:rPr lang="pt-BR" sz="2000" dirty="0"/>
              <a:t> (i.e., </a:t>
            </a:r>
            <a:r>
              <a:rPr lang="pt-BR" sz="2000" dirty="0" err="1"/>
              <a:t>True</a:t>
            </a:r>
            <a:r>
              <a:rPr lang="pt-BR" sz="2000" dirty="0"/>
              <a:t>). Assim, mantemos o dataset com o mesmo número de linhas.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4151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2A6C-BECC-337A-4393-0CFA0419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037-52C7-5E4B-D1EC-81E4B347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</a:t>
            </a:r>
            <a:r>
              <a:rPr lang="pt-BR" i="1" dirty="0"/>
              <a:t>outliers</a:t>
            </a:r>
            <a:r>
              <a:rPr lang="pt-B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F7DF-7AAA-4712-251C-F085B778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pt-BR" b="1" dirty="0"/>
              <a:t>Aplicando Z-score em várias colunas numéricas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df.select_dtypes</a:t>
            </a:r>
            <a:r>
              <a:rPr lang="en-US" sz="2200" dirty="0">
                <a:latin typeface="Consolas" panose="020B0609020204030204" pitchFamily="49" charset="0"/>
              </a:rPr>
              <a:t>(include='number').columns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np.abs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stats.zscore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</a:t>
            </a:r>
            <a:r>
              <a:rPr lang="en-US" sz="2200" dirty="0" err="1">
                <a:latin typeface="Consolas" panose="020B0609020204030204" pitchFamily="49" charset="0"/>
              </a:rPr>
              <a:t>num_cols</a:t>
            </a:r>
            <a:r>
              <a:rPr lang="en-US" sz="2200" dirty="0">
                <a:latin typeface="Consolas" panose="020B0609020204030204" pitchFamily="49" charset="0"/>
              </a:rPr>
              <a:t>], </a:t>
            </a:r>
            <a:r>
              <a:rPr lang="en-US" sz="2200" dirty="0" err="1">
                <a:latin typeface="Consolas" panose="020B0609020204030204" pitchFamily="49" charset="0"/>
              </a:rPr>
              <a:t>nan_policy</a:t>
            </a:r>
            <a:r>
              <a:rPr lang="en-US" sz="2200" dirty="0">
                <a:latin typeface="Consolas" panose="020B0609020204030204" pitchFamily="49" charset="0"/>
              </a:rPr>
              <a:t>='omit'))</a:t>
            </a:r>
          </a:p>
          <a:p>
            <a:pPr marL="457200" lvl="1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df_sem_outliers_z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df</a:t>
            </a:r>
            <a:r>
              <a:rPr lang="en-US" sz="2200" dirty="0">
                <a:latin typeface="Consolas" panose="020B0609020204030204" pitchFamily="49" charset="0"/>
              </a:rPr>
              <a:t>[(</a:t>
            </a:r>
            <a:r>
              <a:rPr lang="en-US" sz="2200" dirty="0" err="1">
                <a:latin typeface="Consolas" panose="020B0609020204030204" pitchFamily="49" charset="0"/>
              </a:rPr>
              <a:t>z_scores</a:t>
            </a:r>
            <a:r>
              <a:rPr lang="en-US" sz="2200" dirty="0">
                <a:latin typeface="Consolas" panose="020B0609020204030204" pitchFamily="49" charset="0"/>
              </a:rPr>
              <a:t> &lt; 3).all(axis=1)]</a:t>
            </a:r>
          </a:p>
          <a:p>
            <a:pPr marL="457200" lvl="1" indent="0">
              <a:buNone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b="1" dirty="0"/>
              <a:t>OBS.1</a:t>
            </a:r>
            <a:r>
              <a:rPr lang="pt-BR" sz="2000" dirty="0"/>
              <a:t>: Ignora valores </a:t>
            </a:r>
            <a:r>
              <a:rPr lang="pt-BR" sz="2000" dirty="0" err="1"/>
              <a:t>NaN</a:t>
            </a:r>
            <a:r>
              <a:rPr lang="pt-BR" sz="2000" dirty="0"/>
              <a:t> no cálculo da média e do desvio padrão.</a:t>
            </a:r>
            <a:endParaRPr lang="en-US" sz="2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OBS.2</a:t>
            </a:r>
            <a:r>
              <a:rPr lang="en-US" sz="2000" dirty="0"/>
              <a:t>: </a:t>
            </a:r>
            <a:r>
              <a:rPr lang="en-US" sz="2200" dirty="0">
                <a:latin typeface="Consolas" panose="020B0609020204030204" pitchFamily="49" charset="0"/>
              </a:rPr>
              <a:t>‘all(axis=1)’ </a:t>
            </a:r>
            <a:r>
              <a:rPr lang="en-US" sz="2000" dirty="0"/>
              <a:t>r</a:t>
            </a:r>
            <a:r>
              <a:rPr lang="pt-BR" sz="2000" dirty="0" err="1"/>
              <a:t>etorna</a:t>
            </a:r>
            <a:r>
              <a:rPr lang="pt-BR" sz="2000" dirty="0"/>
              <a:t> </a:t>
            </a:r>
            <a:r>
              <a:rPr lang="pt-BR" sz="2000" dirty="0" err="1"/>
              <a:t>True</a:t>
            </a:r>
            <a:r>
              <a:rPr lang="pt-BR" sz="2000" dirty="0"/>
              <a:t> somente se todas as colunas daquela linha tiverem </a:t>
            </a:r>
            <a:r>
              <a:rPr lang="pt-BR" dirty="0"/>
              <a:t>|z| &lt; 3, i.e., </a:t>
            </a:r>
            <a:r>
              <a:rPr lang="pt-BR" sz="2000" dirty="0"/>
              <a:t>se qualquer variável da linha for </a:t>
            </a:r>
            <a:r>
              <a:rPr lang="pt-BR" sz="2000" i="1" dirty="0"/>
              <a:t>outlier</a:t>
            </a:r>
            <a:r>
              <a:rPr lang="pt-BR" sz="2000" dirty="0"/>
              <a:t>, a linha inteira é removida.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8984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4E2-A953-BA95-B11A-4967A894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pic>
        <p:nvPicPr>
          <p:cNvPr id="2050" name="Picture 2" descr="Correlation vs causation - don't let them fool you - Aspect Market Research">
            <a:extLst>
              <a:ext uri="{FF2B5EF4-FFF2-40B4-BE49-F238E27FC236}">
                <a16:creationId xmlns:a16="http://schemas.microsoft.com/office/drawing/2014/main" id="{BDA73783-9421-1C6B-DEFC-9B139838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4" y="2028143"/>
            <a:ext cx="5247961" cy="37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relation is not causation">
            <a:extLst>
              <a:ext uri="{FF2B5EF4-FFF2-40B4-BE49-F238E27FC236}">
                <a16:creationId xmlns:a16="http://schemas.microsoft.com/office/drawing/2014/main" id="{60AD3142-014A-6193-D629-4BB0A9D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9" y="2028143"/>
            <a:ext cx="5449877" cy="3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F8E73-552B-AEF7-1615-B0220AB98277}"/>
              </a:ext>
            </a:extLst>
          </p:cNvPr>
          <p:cNvSpPr txBox="1"/>
          <p:nvPr/>
        </p:nvSpPr>
        <p:spPr>
          <a:xfrm>
            <a:off x="2042299" y="5799364"/>
            <a:ext cx="8107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Importante!</a:t>
            </a:r>
          </a:p>
          <a:p>
            <a:pPr algn="ctr"/>
            <a:r>
              <a:rPr lang="en-US" sz="2800" b="1" dirty="0" err="1"/>
              <a:t>Correlação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implica</a:t>
            </a:r>
            <a:r>
              <a:rPr lang="en-US" sz="2800" b="1" dirty="0"/>
              <a:t> </a:t>
            </a:r>
            <a:r>
              <a:rPr lang="en-US" sz="2800" b="1" dirty="0" err="1"/>
              <a:t>causalidade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47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1825624"/>
            <a:ext cx="6446720" cy="5032375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en-US" dirty="0"/>
              <a:t>: </a:t>
            </a:r>
            <a:r>
              <a:rPr lang="pt-BR" dirty="0"/>
              <a:t>descobrir padrões e estruturas escondidas nos dados.</a:t>
            </a:r>
          </a:p>
          <a:p>
            <a:r>
              <a:rPr lang="pt-BR" dirty="0"/>
              <a:t>Relações entre variáveis revelam: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dependências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agrupamentos naturais</a:t>
            </a:r>
          </a:p>
          <a:p>
            <a:r>
              <a:rPr lang="pt-BR" dirty="0"/>
              <a:t>Ao analisar relações, podemos responder: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que realmente influencia o target?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Essa variável faz sentido nesse contexto?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Esse comportamento é esperado ou estranho?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8F25E-9273-70BA-8BC7-B1661FA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2"/>
          <a:stretch>
            <a:fillRect/>
          </a:stretch>
        </p:blipFill>
        <p:spPr>
          <a:xfrm>
            <a:off x="320460" y="2134267"/>
            <a:ext cx="2386946" cy="2656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A51A9-BCCC-5A49-03E1-C5592016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/>
          <a:stretch>
            <a:fillRect/>
          </a:stretch>
        </p:blipFill>
        <p:spPr>
          <a:xfrm>
            <a:off x="2867117" y="2134267"/>
            <a:ext cx="2386946" cy="2656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32EA1-4326-D179-08AF-928B6FFB0A14}"/>
              </a:ext>
            </a:extLst>
          </p:cNvPr>
          <p:cNvSpPr txBox="1"/>
          <p:nvPr/>
        </p:nvSpPr>
        <p:spPr>
          <a:xfrm>
            <a:off x="933633" y="4925317"/>
            <a:ext cx="432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 encontrar relações como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Preço do carro ↑ conforme potência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Consumo ↓ conforme peso ↑</a:t>
            </a:r>
          </a:p>
        </p:txBody>
      </p:sp>
    </p:spTree>
    <p:extLst>
      <p:ext uri="{BB962C8B-B14F-4D97-AF65-F5344CB8AC3E}">
        <p14:creationId xmlns:p14="http://schemas.microsoft.com/office/powerpoint/2010/main" val="655645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832F-101E-1A13-A85A-D928756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C39-DBCC-4B6B-AEB6-37BD245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6C59-6F7E-3A93-19A9-B256361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1825624"/>
            <a:ext cx="6923313" cy="5032375"/>
          </a:xfrm>
        </p:spPr>
        <p:txBody>
          <a:bodyPr>
            <a:normAutofit/>
          </a:bodyPr>
          <a:lstStyle/>
          <a:p>
            <a:r>
              <a:rPr lang="pt-BR" dirty="0"/>
              <a:t>Relações entre variáveis ajudam 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selecionar atributos relevantes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atributos redundantes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</a:t>
            </a:r>
            <a:r>
              <a:rPr lang="pt-BR" dirty="0" err="1"/>
              <a:t>multicolinearidade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É quando dois ou mais atributos estão altamente correlacionados entre si, afetando negativamente a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interpretação dos coeficientes dos modelos,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generalização do modelo, levando a modelos instáveis,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predição dos modelos de ML.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modelos de ML adequados</a:t>
            </a:r>
          </a:p>
          <a:p>
            <a:r>
              <a:rPr lang="pt-BR" dirty="0"/>
              <a:t>Para analisar essas relações usamos: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Matriz de correlação (</a:t>
            </a:r>
            <a:r>
              <a:rPr lang="pt-BR" i="1" dirty="0" err="1"/>
              <a:t>heatmap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Diagrama de dispersão (</a:t>
            </a:r>
            <a:r>
              <a:rPr lang="pt-BR" i="1" dirty="0" err="1"/>
              <a:t>scatterplot</a:t>
            </a:r>
            <a:r>
              <a:rPr lang="pt-BR" dirty="0"/>
              <a:t>)</a:t>
            </a:r>
          </a:p>
        </p:txBody>
      </p:sp>
      <p:pic>
        <p:nvPicPr>
          <p:cNvPr id="1026" name="Picture 2" descr="Scatter Plot - Quality Improvement - ELFT">
            <a:extLst>
              <a:ext uri="{FF2B5EF4-FFF2-40B4-BE49-F238E27FC236}">
                <a16:creationId xmlns:a16="http://schemas.microsoft.com/office/drawing/2014/main" id="{51E70FD3-0A6B-B27E-DEEE-883A831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4" y="1690688"/>
            <a:ext cx="4156365" cy="254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B6A24E24-E32D-BA54-4C89-5894031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3" y="4348460"/>
            <a:ext cx="2985185" cy="24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7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(</a:t>
            </a:r>
            <a:r>
              <a:rPr lang="pt-BR" i="1" dirty="0" err="1"/>
              <a:t>heatmap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O </a:t>
                </a:r>
                <a:r>
                  <a:rPr lang="pt-BR" i="1" dirty="0" err="1"/>
                  <a:t>heatmap</a:t>
                </a:r>
                <a:r>
                  <a:rPr lang="pt-BR" dirty="0"/>
                  <a:t> mostra, de forma visual, o grau de </a:t>
                </a:r>
                <a:r>
                  <a:rPr lang="pt-BR" b="1" dirty="0"/>
                  <a:t>relação linear</a:t>
                </a:r>
                <a:r>
                  <a:rPr lang="pt-BR" dirty="0"/>
                  <a:t> entre pares de variáveis numéricas.</a:t>
                </a:r>
              </a:p>
              <a:p>
                <a:r>
                  <a:rPr lang="pt-BR" dirty="0"/>
                  <a:t>Cada elemento da matriz é calculado usando-se o coeficiente de correlação de Pearson: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Valores variam de −1 a +1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+1 </a:t>
                </a:r>
                <a:r>
                  <a:rPr lang="pt-BR" dirty="0"/>
                  <a:t>→ relação linear positiva forte: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à medida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aumenta.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−1 </a:t>
                </a:r>
                <a:r>
                  <a:rPr lang="pt-BR" dirty="0"/>
                  <a:t>→ relação linear negativa forte: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 aumenta enquanto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diminui.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0 </a:t>
                </a:r>
                <a:r>
                  <a:rPr lang="pt-BR" dirty="0"/>
                  <a:t>→ nenhuma </a:t>
                </a:r>
                <a:r>
                  <a:rPr lang="pt-BR" b="1" dirty="0"/>
                  <a:t>relação linear </a:t>
                </a:r>
                <a:r>
                  <a:rPr lang="pt-BR" dirty="0"/>
                  <a:t>entre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b="1" dirty="0"/>
                  <a:t>OBS</a:t>
                </a:r>
                <a:r>
                  <a:rPr lang="pt-BR" dirty="0"/>
                  <a:t>.: Valores negativos são chamados de </a:t>
                </a:r>
                <a:r>
                  <a:rPr lang="pt-BR" dirty="0" err="1"/>
                  <a:t>anti-correlação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36D01-EFE2-E85C-18C7-A36B69190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68744" cy="5032375"/>
              </a:xfrm>
              <a:blipFill>
                <a:blip r:embed="rId3"/>
                <a:stretch>
                  <a:fillRect l="-927" t="-1937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2FD-3BF2-6050-A02E-9CBB321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Pearson</a:t>
            </a:r>
          </a:p>
        </p:txBody>
      </p:sp>
      <p:pic>
        <p:nvPicPr>
          <p:cNvPr id="4098" name="Picture 2" descr="Pearson correlation coefficient - Wikipedia">
            <a:extLst>
              <a:ext uri="{FF2B5EF4-FFF2-40B4-BE49-F238E27FC236}">
                <a16:creationId xmlns:a16="http://schemas.microsoft.com/office/drawing/2014/main" id="{CAC5840A-55EB-73F3-FDFB-546B6FDD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/>
          <a:stretch>
            <a:fillRect/>
          </a:stretch>
        </p:blipFill>
        <p:spPr bwMode="auto">
          <a:xfrm>
            <a:off x="0" y="2348059"/>
            <a:ext cx="6868886" cy="3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Se ruído aumenta, então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Uma variável não fornece informação sobre a outra.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não depende da inclinação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Inclinações mais ou menos acentuadas resultam no mesmo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r>
                  <a:rPr lang="pt-BR" noProof="0" dirty="0"/>
                  <a:t>O coeficiente de Pearson,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noProof="0" dirty="0"/>
                  <a:t> é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noProof="0" dirty="0"/>
                  <a:t> se a correlação é não-linear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Mesmo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noProof="0" dirty="0"/>
                  <a:t> sendo uma função não linear de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noProof="0" dirty="0"/>
                  <a:t> (e.g., </a:t>
                </a: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noProof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noProof="0" dirty="0"/>
                  <a:t>),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será 0.</a:t>
                </a:r>
              </a:p>
              <a:p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0 se não existe relação linear.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7E365-32B3-E6CD-0A65-EA8C6CA66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8886" y="1825624"/>
                <a:ext cx="5214257" cy="5032375"/>
              </a:xfrm>
              <a:blipFill>
                <a:blip r:embed="rId3"/>
                <a:stretch>
                  <a:fillRect l="-2105" t="-1937" r="-1287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5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9883-84D1-FA96-B952-8AC395BB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que</a:t>
            </a:r>
            <a:r>
              <a:rPr lang="en-US" dirty="0"/>
              <a:t> serve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noProof="0" dirty="0"/>
                  <a:t>Identificar variáveis fortemente (linearmente) relacionadas.</a:t>
                </a:r>
              </a:p>
              <a:p>
                <a:r>
                  <a:rPr lang="pt-BR" noProof="0" dirty="0"/>
                  <a:t>Detectar </a:t>
                </a:r>
                <a:r>
                  <a:rPr lang="pt-BR" noProof="0" dirty="0" err="1"/>
                  <a:t>multicolinearidade</a:t>
                </a:r>
                <a:r>
                  <a:rPr lang="pt-BR" noProof="0" dirty="0"/>
                  <a:t>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noProof="0" dirty="0"/>
                  <a:t>redundância).</a:t>
                </a:r>
              </a:p>
              <a:p>
                <a:r>
                  <a:rPr lang="pt-BR" noProof="0" dirty="0"/>
                  <a:t>Apoiar seleção de atributos.</a:t>
                </a:r>
              </a:p>
              <a:p>
                <a:r>
                  <a:rPr lang="pt-BR" noProof="0" dirty="0"/>
                  <a:t>Levantar hipóteses sobre relações entre variáveis.</a:t>
                </a:r>
              </a:p>
              <a:p>
                <a:r>
                  <a:rPr lang="pt-BR" b="1" noProof="0" dirty="0"/>
                  <a:t>Limitações</a:t>
                </a:r>
                <a:endParaRPr lang="pt-BR" i="1" noProof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noProof="0" dirty="0"/>
                  <a:t> é sensível a </a:t>
                </a:r>
                <a:r>
                  <a:rPr lang="pt-BR" i="1" noProof="0" dirty="0"/>
                  <a:t>outliers</a:t>
                </a:r>
                <a:r>
                  <a:rPr lang="pt-BR" noProof="0" dirty="0"/>
                  <a:t> por usar a média em seu cálculo.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noProof="0" dirty="0"/>
                  <a:t>Não mostra a forma da relação e, portanto, não indica se a relação é não-linear.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pt-BR" noProof="0" dirty="0"/>
                  <a:t>Devemos analisar visualmente (</a:t>
                </a:r>
                <a:r>
                  <a:rPr lang="pt-BR" i="1" noProof="0" dirty="0" err="1"/>
                  <a:t>scatter</a:t>
                </a:r>
                <a:r>
                  <a:rPr lang="pt-BR" i="1" noProof="0" dirty="0"/>
                  <a:t> </a:t>
                </a:r>
                <a:r>
                  <a:rPr lang="pt-BR" i="1" noProof="0" dirty="0" err="1"/>
                  <a:t>plot</a:t>
                </a:r>
                <a:r>
                  <a:rPr lang="pt-BR" noProof="0" dirty="0"/>
                  <a:t>) e/ou com outro coeficiente (</a:t>
                </a:r>
                <a:r>
                  <a:rPr lang="pt-BR" noProof="0" dirty="0" err="1"/>
                  <a:t>Spearman</a:t>
                </a:r>
                <a:r>
                  <a:rPr lang="pt-BR" noProof="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FD87-5D4C-0FB5-0F88-D49C0068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057" y="1825625"/>
                <a:ext cx="6934202" cy="5032376"/>
              </a:xfrm>
              <a:blipFill>
                <a:blip r:embed="rId3"/>
                <a:stretch>
                  <a:fillRect l="-1583" t="-2663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emystifying the Correlation Matrix in Data Science | Towards ...">
            <a:extLst>
              <a:ext uri="{FF2B5EF4-FFF2-40B4-BE49-F238E27FC236}">
                <a16:creationId xmlns:a16="http://schemas.microsoft.com/office/drawing/2014/main" id="{FB7141BA-7A53-E764-1EA5-DD59A43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2142368"/>
            <a:ext cx="4571955" cy="37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9F0-AC36-F712-3BF0-F6662437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Correlação</a:t>
            </a:r>
            <a:r>
              <a:rPr lang="en-US" dirty="0"/>
              <a:t> de Spearman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Mede a relação </a:t>
                </a:r>
                <a:r>
                  <a:rPr lang="pt-BR" b="1" dirty="0"/>
                  <a:t>monotônica</a:t>
                </a:r>
                <a:r>
                  <a:rPr lang="pt-BR" dirty="0"/>
                  <a:t> entre as variáveis.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BR" dirty="0"/>
                  <a:t>Mede se quando uma variável sobe, a outra também sobe ou desce, independentemente se é em linha reta ou curva.</a:t>
                </a:r>
              </a:p>
              <a:p>
                <a:r>
                  <a:rPr lang="pt-BR" dirty="0"/>
                  <a:t>Também avalia a relação de dados ordinais, i.e., dados que não são números exatos, mas têm uma ordem.</a:t>
                </a:r>
              </a:p>
              <a:p>
                <a:r>
                  <a:rPr lang="pt-BR" dirty="0"/>
                  <a:t>Valor próximo de 0 se a relação for não-monotônica, i.e., se ela mudar de direção (e.g.,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sin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).</a:t>
                </a:r>
              </a:p>
              <a:p>
                <a:r>
                  <a:rPr lang="pt-BR" dirty="0"/>
                  <a:t>Menos sensível a </a:t>
                </a:r>
                <a:r>
                  <a:rPr lang="pt-BR" i="1" dirty="0"/>
                  <a:t>outliers</a:t>
                </a:r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16BCB-A0D6-8081-69BC-B0827BE2D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9800" y="1825624"/>
                <a:ext cx="5987143" cy="5032375"/>
              </a:xfrm>
              <a:blipFill>
                <a:blip r:embed="rId2"/>
                <a:stretch>
                  <a:fillRect l="-1833" t="-2663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Spearman's Rank-Order Correlation - A guide to when to use it, what it does  and what the assumptions are.">
            <a:extLst>
              <a:ext uri="{FF2B5EF4-FFF2-40B4-BE49-F238E27FC236}">
                <a16:creationId xmlns:a16="http://schemas.microsoft.com/office/drawing/2014/main" id="{A28BC1D1-2988-7440-3A03-FD9B700D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570945"/>
            <a:ext cx="55816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pearman's Rank Correlation Explained: Learn How It Works">
            <a:extLst>
              <a:ext uri="{FF2B5EF4-FFF2-40B4-BE49-F238E27FC236}">
                <a16:creationId xmlns:a16="http://schemas.microsoft.com/office/drawing/2014/main" id="{C3A4F52E-9BF0-A016-B484-AB1133E85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6" b="11516"/>
          <a:stretch>
            <a:fillRect/>
          </a:stretch>
        </p:blipFill>
        <p:spPr bwMode="auto">
          <a:xfrm>
            <a:off x="185056" y="3666445"/>
            <a:ext cx="5652479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52435-F189-5982-C576-31AD00637DF7}"/>
              </a:ext>
            </a:extLst>
          </p:cNvPr>
          <p:cNvSpPr txBox="1"/>
          <p:nvPr/>
        </p:nvSpPr>
        <p:spPr>
          <a:xfrm>
            <a:off x="185057" y="5934670"/>
            <a:ext cx="558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os dados crescem em formato de curva (exponencial, logarítmica), o Pearson dará um valor baixo, mas o </a:t>
            </a:r>
            <a:r>
              <a:rPr lang="pt-BR" dirty="0" err="1"/>
              <a:t>Spearman</a:t>
            </a:r>
            <a:r>
              <a:rPr lang="pt-BR" dirty="0"/>
              <a:t> dará 1.0.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19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E0D7-7904-F48C-5797-BC36691A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39B8-A712-091C-3351-616505FE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590D-CF1C-1F01-2B95-9F8DE8CC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pt-BR" b="1" noProof="0" dirty="0"/>
              <a:t>Usando o coeficiente de Pearson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 = </a:t>
            </a:r>
            <a:r>
              <a:rPr lang="pt-BR" noProof="0" dirty="0" err="1">
                <a:latin typeface="Consolas" panose="020B0609020204030204" pitchFamily="49" charset="0"/>
              </a:rPr>
              <a:t>df.corr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method</a:t>
            </a:r>
            <a:r>
              <a:rPr lang="pt-BR" noProof="0" dirty="0">
                <a:latin typeface="Consolas" panose="020B0609020204030204" pitchFamily="49" charset="0"/>
              </a:rPr>
              <a:t>='</a:t>
            </a:r>
            <a:r>
              <a:rPr lang="pt-BR" noProof="0" dirty="0" err="1">
                <a:latin typeface="Consolas" panose="020B0609020204030204" pitchFamily="49" charset="0"/>
              </a:rPr>
              <a:t>pearson</a:t>
            </a:r>
            <a:r>
              <a:rPr lang="pt-BR" noProof="0" dirty="0">
                <a:latin typeface="Consolas" panose="020B0609020204030204" pitchFamily="49" charset="0"/>
              </a:rPr>
              <a:t>', </a:t>
            </a:r>
            <a:r>
              <a:rPr lang="pt-BR" noProof="0" dirty="0" err="1">
                <a:latin typeface="Consolas" panose="020B0609020204030204" pitchFamily="49" charset="0"/>
              </a:rPr>
              <a:t>numeric_only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plt.figure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sns.heatmap</a:t>
            </a:r>
            <a:r>
              <a:rPr lang="pt-BR" noProof="0" dirty="0">
                <a:latin typeface="Consolas" panose="020B0609020204030204" pitchFamily="49" charset="0"/>
              </a:rPr>
              <a:t>(</a:t>
            </a:r>
            <a:r>
              <a:rPr lang="pt-BR" noProof="0" dirty="0" err="1">
                <a:latin typeface="Consolas" panose="020B0609020204030204" pitchFamily="49" charset="0"/>
              </a:rPr>
              <a:t>corr</a:t>
            </a:r>
            <a:r>
              <a:rPr lang="pt-BR" noProof="0" dirty="0">
                <a:latin typeface="Consolas" panose="020B0609020204030204" pitchFamily="49" charset="0"/>
              </a:rPr>
              <a:t>, </a:t>
            </a:r>
            <a:r>
              <a:rPr lang="pt-BR" noProof="0" dirty="0" err="1">
                <a:latin typeface="Consolas" panose="020B0609020204030204" pitchFamily="49" charset="0"/>
              </a:rPr>
              <a:t>cmap</a:t>
            </a:r>
            <a:r>
              <a:rPr lang="pt-BR" noProof="0" dirty="0">
                <a:latin typeface="Consolas" panose="020B0609020204030204" pitchFamily="49" charset="0"/>
              </a:rPr>
              <a:t>="</a:t>
            </a:r>
            <a:r>
              <a:rPr lang="pt-BR" noProof="0" dirty="0" err="1">
                <a:latin typeface="Consolas" panose="020B0609020204030204" pitchFamily="49" charset="0"/>
              </a:rPr>
              <a:t>BrBG</a:t>
            </a:r>
            <a:r>
              <a:rPr lang="pt-BR" noProof="0" dirty="0">
                <a:latin typeface="Consolas" panose="020B0609020204030204" pitchFamily="49" charset="0"/>
              </a:rPr>
              <a:t>", </a:t>
            </a:r>
            <a:r>
              <a:rPr lang="pt-BR" noProof="0" dirty="0" err="1">
                <a:latin typeface="Consolas" panose="020B0609020204030204" pitchFamily="49" charset="0"/>
              </a:rPr>
              <a:t>annot</a:t>
            </a:r>
            <a:r>
              <a:rPr lang="pt-BR" noProof="0" dirty="0">
                <a:latin typeface="Consolas" panose="020B0609020204030204" pitchFamily="49" charset="0"/>
              </a:rPr>
              <a:t>=</a:t>
            </a:r>
            <a:r>
              <a:rPr lang="pt-BR" noProof="0" dirty="0" err="1">
                <a:latin typeface="Consolas" panose="020B0609020204030204" pitchFamily="49" charset="0"/>
              </a:rPr>
              <a:t>True</a:t>
            </a:r>
            <a:r>
              <a:rPr lang="pt-BR" noProof="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pt-BR" noProof="0" dirty="0" err="1">
                <a:latin typeface="Consolas" panose="020B0609020204030204" pitchFamily="49" charset="0"/>
              </a:rPr>
              <a:t>plt.show</a:t>
            </a:r>
            <a:r>
              <a:rPr lang="pt-BR" noProof="0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noProof="0" dirty="0"/>
              <a:t>Usando o coeficiente de </a:t>
            </a:r>
            <a:r>
              <a:rPr lang="pt-BR" b="1" noProof="0" dirty="0" err="1"/>
              <a:t>Spearman</a:t>
            </a:r>
            <a:endParaRPr lang="pt-BR" b="1" noProof="0" dirty="0"/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df.corr</a:t>
            </a:r>
            <a:r>
              <a:rPr lang="en-US" dirty="0">
                <a:latin typeface="Consolas" panose="020B0609020204030204" pitchFamily="49" charset="0"/>
              </a:rPr>
              <a:t>(method='spearman', </a:t>
            </a:r>
            <a:r>
              <a:rPr lang="en-US" dirty="0" err="1">
                <a:latin typeface="Consolas" panose="020B0609020204030204" pitchFamily="49" charset="0"/>
              </a:rPr>
              <a:t>numeric_only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plt.figure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sns.heatmap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corr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cmap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BrBG</a:t>
            </a:r>
            <a:r>
              <a:rPr lang="en-US" dirty="0">
                <a:latin typeface="Consolas" panose="020B0609020204030204" pitchFamily="49" charset="0"/>
              </a:rPr>
              <a:t>", </a:t>
            </a:r>
            <a:r>
              <a:rPr lang="en-US" dirty="0" err="1">
                <a:latin typeface="Consolas" panose="020B0609020204030204" pitchFamily="49" charset="0"/>
              </a:rPr>
              <a:t>annot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432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46970" cy="5032375"/>
          </a:xfrm>
        </p:spPr>
        <p:txBody>
          <a:bodyPr>
            <a:normAutofit/>
          </a:bodyPr>
          <a:lstStyle/>
          <a:p>
            <a:r>
              <a:rPr lang="pt-BR" dirty="0"/>
              <a:t>Mostra a relação direta entre duas variáveis, ponto a ponto, revelando padrões que números não mostram.</a:t>
            </a:r>
          </a:p>
          <a:p>
            <a:r>
              <a:rPr lang="pt-BR" dirty="0"/>
              <a:t>Permite visualizar: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tendências (</a:t>
            </a:r>
            <a:r>
              <a:rPr lang="en-US" dirty="0" err="1"/>
              <a:t>positiva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)</a:t>
            </a:r>
            <a:r>
              <a:rPr lang="pt-BR" dirty="0"/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relações não-lineares,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clusters</a:t>
            </a:r>
            <a:r>
              <a:rPr lang="pt-BR" dirty="0"/>
              <a:t> (i.e., grupos) 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/>
              <a:t>Outliers</a:t>
            </a:r>
          </a:p>
        </p:txBody>
      </p:sp>
      <p:pic>
        <p:nvPicPr>
          <p:cNvPr id="9218" name="Picture 2" descr="How to Make a Scatter Plot: A Comprehensive Guide">
            <a:extLst>
              <a:ext uri="{FF2B5EF4-FFF2-40B4-BE49-F238E27FC236}">
                <a16:creationId xmlns:a16="http://schemas.microsoft.com/office/drawing/2014/main" id="{ADF2052A-9AFC-08F1-6CF9-FD881390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3016" r="8177" b="7142"/>
          <a:stretch>
            <a:fillRect/>
          </a:stretch>
        </p:blipFill>
        <p:spPr bwMode="auto">
          <a:xfrm>
            <a:off x="5290457" y="3810345"/>
            <a:ext cx="6585857" cy="29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Pandas profiling</a:t>
            </a:r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ndas Profiling: Full Guide on Complete Data Exploration | Aug, 2022 |  Medium | Medium">
            <a:extLst>
              <a:ext uri="{FF2B5EF4-FFF2-40B4-BE49-F238E27FC236}">
                <a16:creationId xmlns:a16="http://schemas.microsoft.com/office/drawing/2014/main" id="{D4512287-2A4A-0BD3-75BF-974DF02B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62" y="6072492"/>
            <a:ext cx="2569028" cy="6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9112-F964-BA26-EF07-7FFBF225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dispersão (</a:t>
            </a:r>
            <a:r>
              <a:rPr lang="pt-BR" i="1" dirty="0" err="1"/>
              <a:t>scatter</a:t>
            </a:r>
            <a:r>
              <a:rPr lang="pt-BR" i="1" dirty="0"/>
              <a:t> </a:t>
            </a:r>
            <a:r>
              <a:rPr lang="pt-BR" i="1" dirty="0" err="1"/>
              <a:t>plot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C371-9129-299B-0280-1F8F3678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0514" cy="5032375"/>
          </a:xfrm>
        </p:spPr>
        <p:txBody>
          <a:bodyPr/>
          <a:lstStyle/>
          <a:p>
            <a:r>
              <a:rPr lang="pt-BR" dirty="0"/>
              <a:t>Limitações: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Funciona bem para poucas variáveis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Difícil de escalar para alta dimensionalidade. Quando o número de variáveis cresce: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seriam necessários muitos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a análise vira um processo manual, cansativo e propenso ao erro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Exemplo: 20 variáveis se tornam 190 pares possíveis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 ficar poluído em </a:t>
            </a:r>
            <a:r>
              <a:rPr lang="pt-BR" i="1" dirty="0" err="1"/>
              <a:t>datasets</a:t>
            </a:r>
            <a:r>
              <a:rPr lang="pt-BR" dirty="0"/>
              <a:t> grandes. Em </a:t>
            </a:r>
            <a:r>
              <a:rPr lang="pt-BR" dirty="0" err="1"/>
              <a:t>datasets</a:t>
            </a:r>
            <a:r>
              <a:rPr lang="pt-BR" dirty="0"/>
              <a:t> com muitos pontos: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os pontos se sobrepõem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regiões densas viram “manchas”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outliers podem ficar escondidos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F7B9-0CCC-5B4D-85D2-17EA2666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853E-CF57-7F29-8F25-5E9DE60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Plotando</a:t>
            </a:r>
            <a:r>
              <a:rPr lang="en-US" dirty="0"/>
              <a:t> o </a:t>
            </a:r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dispersão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5F11-F487-7C76-21FF-19336F945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4059" cy="5032376"/>
          </a:xfrm>
        </p:spPr>
        <p:txBody>
          <a:bodyPr>
            <a:normAutofit/>
          </a:bodyPr>
          <a:lstStyle/>
          <a:p>
            <a:r>
              <a:rPr lang="en-US" b="1" dirty="0" err="1"/>
              <a:t>Plotando</a:t>
            </a:r>
            <a:r>
              <a:rPr lang="en-US" b="1" dirty="0"/>
              <a:t> a </a:t>
            </a:r>
            <a:r>
              <a:rPr lang="en-US" b="1" dirty="0" err="1"/>
              <a:t>dispersão</a:t>
            </a:r>
            <a:r>
              <a:rPr lang="en-US" b="1" dirty="0"/>
              <a:t> de um par de </a:t>
            </a:r>
            <a:r>
              <a:rPr lang="en-US" b="1" dirty="0" err="1"/>
              <a:t>variáveis</a:t>
            </a:r>
            <a:endParaRPr lang="en-US" b="1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fig, ax = </a:t>
            </a:r>
            <a:r>
              <a:rPr lang="en-US" dirty="0" err="1">
                <a:latin typeface="Consolas" panose="020B0609020204030204" pitchFamily="49" charset="0"/>
              </a:rPr>
              <a:t>plt.subplots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ax.scatter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['MPG-C'], 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['Price'])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ax.set_xlabel</a:t>
            </a:r>
            <a:r>
              <a:rPr lang="en-US" dirty="0">
                <a:latin typeface="Consolas" panose="020B0609020204030204" pitchFamily="49" charset="0"/>
              </a:rPr>
              <a:t>('MPG-C')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ax.set_ylabel</a:t>
            </a:r>
            <a:r>
              <a:rPr lang="en-US" dirty="0">
                <a:latin typeface="Consolas" panose="020B0609020204030204" pitchFamily="49" charset="0"/>
              </a:rPr>
              <a:t>('Price')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ax.grid</a:t>
            </a:r>
            <a:r>
              <a:rPr lang="en-US" dirty="0">
                <a:latin typeface="Consolas" panose="020B0609020204030204" pitchFamily="49" charset="0"/>
              </a:rPr>
              <a:t>(True)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/>
              <a:t>Plotando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plots</a:t>
            </a:r>
            <a:r>
              <a:rPr lang="pt-BR" b="1" dirty="0"/>
              <a:t> para todos os pares de variáveis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sns.pairplot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1" dirty="0"/>
              <a:t>OBS</a:t>
            </a:r>
            <a:r>
              <a:rPr lang="en-US" dirty="0"/>
              <a:t>.: </a:t>
            </a:r>
            <a:r>
              <a:rPr lang="en-US" dirty="0" err="1">
                <a:latin typeface="Consolas" panose="020B0609020204030204" pitchFamily="49" charset="0"/>
              </a:rPr>
              <a:t>pairplot</a:t>
            </a:r>
            <a:r>
              <a:rPr lang="en-US" dirty="0"/>
              <a:t> </a:t>
            </a:r>
            <a:r>
              <a:rPr lang="en-US" dirty="0" err="1"/>
              <a:t>plota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plots</a:t>
            </a:r>
            <a:r>
              <a:rPr lang="pt-BR" dirty="0"/>
              <a:t> para todos os pares de variáveis.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6971" cy="5032375"/>
          </a:xfrm>
        </p:spPr>
        <p:txBody>
          <a:bodyPr>
            <a:normAutofit/>
          </a:bodyPr>
          <a:lstStyle/>
          <a:p>
            <a:r>
              <a:rPr lang="pt-BR" dirty="0"/>
              <a:t>O Pandas </a:t>
            </a:r>
            <a:r>
              <a:rPr lang="pt-BR" dirty="0" err="1"/>
              <a:t>profiling</a:t>
            </a:r>
            <a:r>
              <a:rPr lang="pt-BR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 err="1"/>
              <a:t>ydata</a:t>
            </a:r>
            <a:r>
              <a:rPr lang="en-US" i="1" dirty="0"/>
              <a:t>-profiling</a:t>
            </a:r>
            <a:r>
              <a:rPr lang="en-US" dirty="0"/>
              <a:t>) </a:t>
            </a:r>
            <a:r>
              <a:rPr lang="pt-BR" dirty="0"/>
              <a:t>é uma biblioteca que automatiza grande parte da análise exploratória de dados (EDA) gerando um relatório completo com uma única linha de código.</a:t>
            </a:r>
          </a:p>
          <a:p>
            <a:r>
              <a:rPr lang="pt-BR" dirty="0"/>
              <a:t>O relatório que inclui: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Resumo geral dos dados: número de linhas e colunas, tipos de dados.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Estatísticas </a:t>
            </a:r>
            <a:r>
              <a:rPr lang="pt-BR" dirty="0" err="1"/>
              <a:t>univariadas</a:t>
            </a:r>
            <a:r>
              <a:rPr lang="pt-BR" dirty="0"/>
              <a:t>: média, mediana, moda, desvios-padrão, histogramas.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Identificação de problemas: valores faltantes, duplicatas e potenciais anomalias.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Correlação e interações entre variáveis numéricas e categóricas.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Visualizações: de distribuições, barras, densidades e matrizes de correlação. </a:t>
            </a:r>
          </a:p>
          <a:p>
            <a:r>
              <a:rPr lang="pt-BR" dirty="0"/>
              <a:t>O relatório pode ser salvo em HTML ou em um </a:t>
            </a:r>
            <a:r>
              <a:rPr lang="pt-BR" i="1" dirty="0"/>
              <a:t>notebook</a:t>
            </a:r>
            <a:r>
              <a:rPr lang="pt-BR" dirty="0"/>
              <a:t> </a:t>
            </a:r>
            <a:r>
              <a:rPr lang="pt-BR" dirty="0" err="1"/>
              <a:t>Jupyter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F506-610B-1C2A-4E39-730057E1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gerar o relatório?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0357-9624-BD95-052E-2C60B574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816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dirty="0" err="1">
                <a:latin typeface="Consolas" panose="020B0609020204030204" pitchFamily="49" charset="0"/>
              </a:rPr>
              <a:t>ydata_profiling</a:t>
            </a:r>
            <a:r>
              <a:rPr lang="en-US" sz="2400" dirty="0">
                <a:latin typeface="Consolas" panose="020B0609020204030204" pitchFamily="49" charset="0"/>
              </a:rPr>
              <a:t> import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profile = </a:t>
            </a:r>
            <a:r>
              <a:rPr lang="en-US" sz="2400" dirty="0" err="1">
                <a:latin typeface="Consolas" panose="020B0609020204030204" pitchFamily="49" charset="0"/>
              </a:rPr>
              <a:t>ProfileReport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, title="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de Dados")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Salva </a:t>
            </a:r>
            <a:r>
              <a:rPr lang="en-US" sz="2400" dirty="0" err="1">
                <a:latin typeface="Consolas" panose="020B0609020204030204" pitchFamily="49" charset="0"/>
              </a:rPr>
              <a:t>em</a:t>
            </a:r>
            <a:r>
              <a:rPr lang="en-US" sz="2400" dirty="0">
                <a:latin typeface="Consolas" panose="020B0609020204030204" pitchFamily="49" charset="0"/>
              </a:rPr>
              <a:t> um </a:t>
            </a:r>
            <a:r>
              <a:rPr lang="en-US" sz="2400" dirty="0" err="1">
                <a:latin typeface="Consolas" panose="020B0609020204030204" pitchFamily="49" charset="0"/>
              </a:rPr>
              <a:t>arquivo</a:t>
            </a:r>
            <a:r>
              <a:rPr lang="en-US" sz="2400" dirty="0">
                <a:latin typeface="Consolas" panose="020B0609020204030204" pitchFamily="49" charset="0"/>
              </a:rPr>
              <a:t> HTML.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profile.to_file</a:t>
            </a:r>
            <a:r>
              <a:rPr lang="en-US" sz="2400" dirty="0">
                <a:latin typeface="Consolas" panose="020B0609020204030204" pitchFamily="49" charset="0"/>
              </a:rPr>
              <a:t>("relatorio.html")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Abre o </a:t>
            </a:r>
            <a:r>
              <a:rPr lang="en-US" sz="2400" dirty="0" err="1">
                <a:latin typeface="Consolas" panose="020B0609020204030204" pitchFamily="49" charset="0"/>
              </a:rPr>
              <a:t>relatório</a:t>
            </a:r>
            <a:r>
              <a:rPr lang="en-US" sz="2400" dirty="0">
                <a:latin typeface="Consolas" panose="020B0609020204030204" pitchFamily="49" charset="0"/>
              </a:rPr>
              <a:t> no notebook </a:t>
            </a:r>
            <a:r>
              <a:rPr lang="en-US" sz="2400" dirty="0" err="1">
                <a:latin typeface="Consolas" panose="020B0609020204030204" pitchFamily="49" charset="0"/>
              </a:rPr>
              <a:t>Jupyter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profile.to_notebook_iframe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4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322600-47b9-44f6-86ef-c87c87ba6e8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3FE09A98904B92A9D00A38127206" ma:contentTypeVersion="18" ma:contentTypeDescription="Create a new document." ma:contentTypeScope="" ma:versionID="11a5ff7d3abb0f60f17ce3cc5ebd283c">
  <xsd:schema xmlns:xsd="http://www.w3.org/2001/XMLSchema" xmlns:xs="http://www.w3.org/2001/XMLSchema" xmlns:p="http://schemas.microsoft.com/office/2006/metadata/properties" xmlns:ns3="10322600-47b9-44f6-86ef-c87c87ba6e82" xmlns:ns4="026c264a-64f6-48aa-bde0-8bf9e5064f89" targetNamespace="http://schemas.microsoft.com/office/2006/metadata/properties" ma:root="true" ma:fieldsID="b3fd21d8c5002fa22959d5df3145c663" ns3:_="" ns4:_="">
    <xsd:import namespace="10322600-47b9-44f6-86ef-c87c87ba6e82"/>
    <xsd:import namespace="026c264a-64f6-48aa-bde0-8bf9e506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22600-47b9-44f6-86ef-c87c87ba6e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c264a-64f6-48aa-bde0-8bf9e506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B04486-FAE2-4DEC-9B10-3189AEF48EE8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26c264a-64f6-48aa-bde0-8bf9e5064f8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0322600-47b9-44f6-86ef-c87c87ba6e8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E5C6A9C-16CF-4693-891A-204951DC87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22600-47b9-44f6-86ef-c87c87ba6e82"/>
    <ds:schemaRef ds:uri="026c264a-64f6-48aa-bde0-8bf9e506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D40479-F249-4189-A98B-7BF4A8E8CB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10367</TotalTime>
  <Words>4740</Words>
  <Application>Microsoft Office PowerPoint</Application>
  <PresentationFormat>Widescreen</PresentationFormat>
  <Paragraphs>545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O que é um outlier?</vt:lpstr>
      <vt:lpstr>O que é um outlier?</vt:lpstr>
      <vt:lpstr>O que eles causam?</vt:lpstr>
      <vt:lpstr>O que eles causam?</vt:lpstr>
      <vt:lpstr>O que eles causam?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Como detectar outliers?</vt:lpstr>
      <vt:lpstr>Vantagens e desvantagens: boxplot (IQR)</vt:lpstr>
      <vt:lpstr>Vantagens e desvantagens: Z-score</vt:lpstr>
      <vt:lpstr>Outros métodos para detecção de outliers</vt:lpstr>
      <vt:lpstr>Como remover outliers?</vt:lpstr>
      <vt:lpstr>Como remover outliers?</vt:lpstr>
      <vt:lpstr>Relação entre variáveis</vt:lpstr>
      <vt:lpstr>Relação entre variáveis</vt:lpstr>
      <vt:lpstr>Relação entre variáveis</vt:lpstr>
      <vt:lpstr>Matriz de correlação (heatmap)</vt:lpstr>
      <vt:lpstr>Correlação de Pearson</vt:lpstr>
      <vt:lpstr>Para que serve a matriz de correlação?</vt:lpstr>
      <vt:lpstr>Correlação de Spearman</vt:lpstr>
      <vt:lpstr>Plotando a matriz de correlação</vt:lpstr>
      <vt:lpstr>Diagrama de dispersão (scatter plot)</vt:lpstr>
      <vt:lpstr>Diagrama de dispersão (scatter plot)</vt:lpstr>
      <vt:lpstr>Plotando o diagrama de dispersão</vt:lpstr>
      <vt:lpstr>Pandas profiling</vt:lpstr>
      <vt:lpstr>Como gerar o relatório?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1978</cp:revision>
  <dcterms:created xsi:type="dcterms:W3CDTF">2020-01-20T13:50:05Z</dcterms:created>
  <dcterms:modified xsi:type="dcterms:W3CDTF">2026-01-27T12:42:15Z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0x010100A6553FE09A98904B92A9D00A38127206</vt:lpwstr>
  </property>
</Properties>
</file>